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616" r:id="rId3"/>
    <p:sldId id="259" r:id="rId4"/>
    <p:sldId id="261" r:id="rId5"/>
    <p:sldId id="268" r:id="rId6"/>
    <p:sldId id="270" r:id="rId7"/>
    <p:sldId id="2602" r:id="rId8"/>
    <p:sldId id="2603" r:id="rId9"/>
    <p:sldId id="2606" r:id="rId10"/>
    <p:sldId id="2607" r:id="rId11"/>
    <p:sldId id="2609" r:id="rId12"/>
    <p:sldId id="2610" r:id="rId13"/>
    <p:sldId id="277" r:id="rId14"/>
  </p:sldIdLst>
  <p:sldSz cx="9753600" cy="7315200"/>
  <p:notesSz cx="6797675" cy="9926638"/>
  <p:embeddedFontLst>
    <p:embeddedFont>
      <p:font typeface="ADLaM Display" panose="02010000000000000000" pitchFamily="2" charset="0"/>
      <p:regular r:id="rId16"/>
    </p:embeddedFont>
    <p:embeddedFont>
      <p:font typeface="Aptos Black" panose="020B0004020202020204" pitchFamily="34" charset="0"/>
      <p:bold r:id="rId17"/>
      <p:boldItalic r:id="rId18"/>
    </p:embeddedFont>
    <p:embeddedFont>
      <p:font typeface="Montserrat Classic Bold" panose="020B0604020202020204" charset="0"/>
      <p:regular r:id="rId19"/>
    </p:embeddedFont>
    <p:embeddedFont>
      <p:font typeface="Montserrat Light" panose="00000400000000000000" pitchFamily="2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159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0483D-89AE-4795-A5FE-8696773515A9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78A519-546A-4490-A6EC-DD6C58FC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279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4.svg"/><Relationship Id="rId7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8395" y="1493170"/>
            <a:ext cx="9247748" cy="3449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15"/>
              </a:lnSpc>
            </a:pPr>
            <a:r>
              <a:rPr lang="en-US" sz="4000" spc="336" dirty="0">
                <a:solidFill>
                  <a:srgbClr val="333333"/>
                </a:solidFill>
                <a:latin typeface="Montserrat Classic Bold"/>
              </a:rPr>
              <a:t>How green infrastructure can reduce health inequality: Nottingham City’s journey towards Nature Towns and Cities Accreditation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5258051"/>
            <a:ext cx="9744539" cy="2059636"/>
          </a:xfrm>
          <a:custGeom>
            <a:avLst/>
            <a:gdLst/>
            <a:ahLst/>
            <a:cxnLst/>
            <a:rect l="l" t="t" r="r" b="b"/>
            <a:pathLst>
              <a:path w="9744539" h="2059636">
                <a:moveTo>
                  <a:pt x="0" y="0"/>
                </a:moveTo>
                <a:lnTo>
                  <a:pt x="9744539" y="0"/>
                </a:lnTo>
                <a:lnTo>
                  <a:pt x="9744539" y="2059637"/>
                </a:lnTo>
                <a:lnTo>
                  <a:pt x="0" y="2059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86559" b="-18655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67469" y="1452755"/>
            <a:ext cx="7613091" cy="28575"/>
          </a:xfrm>
          <a:custGeom>
            <a:avLst/>
            <a:gdLst/>
            <a:ahLst/>
            <a:cxnLst/>
            <a:rect l="l" t="t" r="r" b="b"/>
            <a:pathLst>
              <a:path w="7613091" h="28575">
                <a:moveTo>
                  <a:pt x="0" y="0"/>
                </a:moveTo>
                <a:lnTo>
                  <a:pt x="7613091" y="0"/>
                </a:lnTo>
                <a:lnTo>
                  <a:pt x="7613091" y="28575"/>
                </a:lnTo>
                <a:lnTo>
                  <a:pt x="0" y="28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271243" b="-1327124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7529295" y="6478309"/>
            <a:ext cx="1971379" cy="659440"/>
          </a:xfrm>
          <a:custGeom>
            <a:avLst/>
            <a:gdLst/>
            <a:ahLst/>
            <a:cxnLst/>
            <a:rect l="l" t="t" r="r" b="b"/>
            <a:pathLst>
              <a:path w="1971379" h="659440">
                <a:moveTo>
                  <a:pt x="0" y="0"/>
                </a:moveTo>
                <a:lnTo>
                  <a:pt x="1971379" y="0"/>
                </a:lnTo>
                <a:lnTo>
                  <a:pt x="1971379" y="659441"/>
                </a:lnTo>
                <a:lnTo>
                  <a:pt x="0" y="6594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082532" y="670647"/>
            <a:ext cx="7598027" cy="23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72"/>
              </a:lnSpc>
            </a:pPr>
            <a:r>
              <a:rPr lang="en-US" sz="1408" b="1" spc="154" dirty="0">
                <a:solidFill>
                  <a:srgbClr val="333333"/>
                </a:solidFill>
                <a:latin typeface="Montserrat Light"/>
              </a:rPr>
              <a:t>WELCOME</a:t>
            </a:r>
          </a:p>
        </p:txBody>
      </p:sp>
      <p:sp>
        <p:nvSpPr>
          <p:cNvPr id="8" name="Freeform 8"/>
          <p:cNvSpPr/>
          <p:nvPr/>
        </p:nvSpPr>
        <p:spPr>
          <a:xfrm>
            <a:off x="1093006" y="5269892"/>
            <a:ext cx="6235110" cy="2035954"/>
          </a:xfrm>
          <a:custGeom>
            <a:avLst/>
            <a:gdLst/>
            <a:ahLst/>
            <a:cxnLst/>
            <a:rect l="l" t="t" r="r" b="b"/>
            <a:pathLst>
              <a:path w="6235110" h="2035954">
                <a:moveTo>
                  <a:pt x="0" y="0"/>
                </a:moveTo>
                <a:lnTo>
                  <a:pt x="6235110" y="0"/>
                </a:lnTo>
                <a:lnTo>
                  <a:pt x="6235110" y="2035955"/>
                </a:lnTo>
                <a:lnTo>
                  <a:pt x="0" y="203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5D4B14-6EEE-4D17-AC68-E0340EC92F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3000" contrast="-27000"/>
                    </a14:imgEffect>
                  </a14:imgLayer>
                </a14:imgProps>
              </a:ext>
            </a:extLst>
          </a:blip>
          <a:srcRect t="35412" b="14230"/>
          <a:stretch/>
        </p:blipFill>
        <p:spPr>
          <a:xfrm>
            <a:off x="1088571" y="5269891"/>
            <a:ext cx="6239545" cy="20453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08C3C-B753-12EF-8443-CFEFC60F1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Montserrat Light"/>
              </a:rPr>
              <a:t>Strategic Integration &amp; </a:t>
            </a:r>
            <a:br>
              <a:rPr lang="en-GB" dirty="0">
                <a:latin typeface="Montserrat Light"/>
              </a:rPr>
            </a:br>
            <a:r>
              <a:rPr lang="en-GB" dirty="0">
                <a:latin typeface="Montserrat Light"/>
              </a:rPr>
              <a:t>Wider Links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A26B2-C7C4-F335-3FAB-8A3211AA17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spcBef>
                <a:spcPts val="2000"/>
              </a:spcBef>
              <a:buNone/>
            </a:pPr>
            <a:r>
              <a:rPr lang="en-GB" b="1" dirty="0">
                <a:latin typeface="Montserrat Light" panose="00000400000000000000" pitchFamily="2" charset="0"/>
              </a:rPr>
              <a:t>Cross-Departmental Integration</a:t>
            </a:r>
          </a:p>
          <a:p>
            <a:pPr marL="0" lvl="1" indent="0">
              <a:buNone/>
            </a:pPr>
            <a:r>
              <a:rPr lang="en-GB" dirty="0">
                <a:latin typeface="Montserrat Light" panose="00000400000000000000" pitchFamily="2" charset="0"/>
              </a:rPr>
              <a:t>The strategy aligns multiple council departments such as Planning, Economic Regeneration, and Public Health through shared goals and common language.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GB" b="1" dirty="0">
                <a:latin typeface="Montserrat Light" panose="00000400000000000000" pitchFamily="2" charset="0"/>
              </a:rPr>
              <a:t>Support for Climate and Biodiversity Goals</a:t>
            </a:r>
          </a:p>
          <a:p>
            <a:pPr marL="0" lvl="1" indent="0">
              <a:buNone/>
            </a:pPr>
            <a:r>
              <a:rPr lang="en-GB" dirty="0">
                <a:latin typeface="Montserrat Light" panose="00000400000000000000" pitchFamily="2" charset="0"/>
              </a:rPr>
              <a:t>It supports the Carbon Neutral 2028 Charter and contributes to biodiversity targets via the Local Nature Recovery Strategy and the Environment Act.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GB" b="1" dirty="0">
                <a:latin typeface="Montserrat Light" panose="00000400000000000000" pitchFamily="2" charset="0"/>
              </a:rPr>
              <a:t>Promotion of Public Health</a:t>
            </a:r>
          </a:p>
          <a:p>
            <a:pPr marL="0" lvl="1" indent="0">
              <a:buNone/>
            </a:pPr>
            <a:r>
              <a:rPr lang="en-GB" dirty="0">
                <a:latin typeface="Montserrat Light" panose="00000400000000000000" pitchFamily="2" charset="0"/>
              </a:rPr>
              <a:t>The strategy promotes active lifestyles by aligning with Nottingham’s Eating &amp; Moving for Good Health policy encouraging accessible greenspaces for health and wellbeing.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GB" b="1" dirty="0">
                <a:latin typeface="Montserrat Light" panose="00000400000000000000" pitchFamily="2" charset="0"/>
              </a:rPr>
              <a:t>Unified Sustainability Approach</a:t>
            </a:r>
          </a:p>
          <a:p>
            <a:pPr marL="0" lvl="1" indent="0">
              <a:buNone/>
            </a:pPr>
            <a:r>
              <a:rPr lang="en-GB" dirty="0">
                <a:latin typeface="Montserrat Light" panose="00000400000000000000" pitchFamily="2" charset="0"/>
              </a:rPr>
              <a:t>Integration ensures greenspace development  complements housing, active transport, and health programs creating sustainable community outcomes.</a:t>
            </a:r>
          </a:p>
          <a:p>
            <a:endParaRPr lang="en-GB" dirty="0"/>
          </a:p>
        </p:txBody>
      </p:sp>
      <p:pic>
        <p:nvPicPr>
          <p:cNvPr id="4098" name="Picture 2" descr="A logo with arrows and letters&#10;&#10;Description automatically generated">
            <a:extLst>
              <a:ext uri="{FF2B5EF4-FFF2-40B4-BE49-F238E27FC236}">
                <a16:creationId xmlns:a16="http://schemas.microsoft.com/office/drawing/2014/main" id="{9B6F89B9-AFE3-BA01-9047-B118BABF7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368369"/>
            <a:ext cx="1733550" cy="67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A08F1B88-5766-257D-885D-92A22928B6A6}"/>
              </a:ext>
            </a:extLst>
          </p:cNvPr>
          <p:cNvSpPr/>
          <p:nvPr/>
        </p:nvSpPr>
        <p:spPr>
          <a:xfrm>
            <a:off x="7467600" y="6244094"/>
            <a:ext cx="1971379" cy="920742"/>
          </a:xfrm>
          <a:custGeom>
            <a:avLst/>
            <a:gdLst/>
            <a:ahLst/>
            <a:cxnLst/>
            <a:rect l="l" t="t" r="r" b="b"/>
            <a:pathLst>
              <a:path w="1971379" h="920742">
                <a:moveTo>
                  <a:pt x="0" y="0"/>
                </a:moveTo>
                <a:lnTo>
                  <a:pt x="1971379" y="0"/>
                </a:lnTo>
                <a:lnTo>
                  <a:pt x="1971379" y="920741"/>
                </a:lnTo>
                <a:lnTo>
                  <a:pt x="0" y="9207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56" t="-68731" r="-6419" b="-65663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8" name="Picture 7" descr="A logo for a company&#10;&#10;AI-generated content may be incorrect.">
            <a:extLst>
              <a:ext uri="{FF2B5EF4-FFF2-40B4-BE49-F238E27FC236}">
                <a16:creationId xmlns:a16="http://schemas.microsoft.com/office/drawing/2014/main" id="{8505582F-252F-4AAA-A051-AE56EB166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830" y="6413000"/>
            <a:ext cx="1873346" cy="844593"/>
          </a:xfrm>
          <a:prstGeom prst="rect">
            <a:avLst/>
          </a:prstGeom>
        </p:spPr>
      </p:pic>
      <p:pic>
        <p:nvPicPr>
          <p:cNvPr id="10" name="Picture 9" descr="A logo for a local natural recovery strategy&#10;&#10;AI-generated content may be incorrect.">
            <a:extLst>
              <a:ext uri="{FF2B5EF4-FFF2-40B4-BE49-F238E27FC236}">
                <a16:creationId xmlns:a16="http://schemas.microsoft.com/office/drawing/2014/main" id="{2D79A871-85A6-5ABC-B0B3-679109B3B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6308725"/>
            <a:ext cx="1733551" cy="859492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C0F5938-6F22-C86B-26EC-C8A020E80AF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134" y="4508239"/>
            <a:ext cx="2834845" cy="159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523572A3-6448-A5E5-66D0-22BE6DF01632}"/>
              </a:ext>
            </a:extLst>
          </p:cNvPr>
          <p:cNvSpPr/>
          <p:nvPr/>
        </p:nvSpPr>
        <p:spPr>
          <a:xfrm>
            <a:off x="7182255" y="1212205"/>
            <a:ext cx="2276179" cy="1858962"/>
          </a:xfrm>
          <a:custGeom>
            <a:avLst/>
            <a:gdLst/>
            <a:ahLst/>
            <a:cxnLst/>
            <a:rect l="l" t="t" r="r" b="b"/>
            <a:pathLst>
              <a:path w="2406977" h="2119693">
                <a:moveTo>
                  <a:pt x="0" y="0"/>
                </a:moveTo>
                <a:lnTo>
                  <a:pt x="2406977" y="0"/>
                </a:lnTo>
                <a:lnTo>
                  <a:pt x="2406977" y="2119693"/>
                </a:lnTo>
                <a:lnTo>
                  <a:pt x="0" y="21196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0857BE09-F437-81CF-E51C-0278F25FC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375" y="2670124"/>
            <a:ext cx="2401305" cy="169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017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1161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9B1D8-0B11-5899-A013-4150D8E49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994" y="254441"/>
            <a:ext cx="8814816" cy="15300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>
                <a:latin typeface="Montserrat Light"/>
              </a:rPr>
              <a:t>Environmental and Climate Benefits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994" y="1793646"/>
            <a:ext cx="8778240" cy="19508"/>
          </a:xfrm>
          <a:custGeom>
            <a:avLst/>
            <a:gdLst>
              <a:gd name="csX0" fmla="*/ 0 w 8778240"/>
              <a:gd name="csY0" fmla="*/ 0 h 19508"/>
              <a:gd name="csX1" fmla="*/ 763032 w 8778240"/>
              <a:gd name="csY1" fmla="*/ 0 h 19508"/>
              <a:gd name="csX2" fmla="*/ 1613846 w 8778240"/>
              <a:gd name="csY2" fmla="*/ 0 h 19508"/>
              <a:gd name="csX3" fmla="*/ 2025748 w 8778240"/>
              <a:gd name="csY3" fmla="*/ 0 h 19508"/>
              <a:gd name="csX4" fmla="*/ 2613215 w 8778240"/>
              <a:gd name="csY4" fmla="*/ 0 h 19508"/>
              <a:gd name="csX5" fmla="*/ 3025117 w 8778240"/>
              <a:gd name="csY5" fmla="*/ 0 h 19508"/>
              <a:gd name="csX6" fmla="*/ 3700366 w 8778240"/>
              <a:gd name="csY6" fmla="*/ 0 h 19508"/>
              <a:gd name="csX7" fmla="*/ 4287833 w 8778240"/>
              <a:gd name="csY7" fmla="*/ 0 h 19508"/>
              <a:gd name="csX8" fmla="*/ 5050864 w 8778240"/>
              <a:gd name="csY8" fmla="*/ 0 h 19508"/>
              <a:gd name="csX9" fmla="*/ 5901678 w 8778240"/>
              <a:gd name="csY9" fmla="*/ 0 h 19508"/>
              <a:gd name="csX10" fmla="*/ 6576928 w 8778240"/>
              <a:gd name="csY10" fmla="*/ 0 h 19508"/>
              <a:gd name="csX11" fmla="*/ 7427742 w 8778240"/>
              <a:gd name="csY11" fmla="*/ 0 h 19508"/>
              <a:gd name="csX12" fmla="*/ 8102991 w 8778240"/>
              <a:gd name="csY12" fmla="*/ 0 h 19508"/>
              <a:gd name="csX13" fmla="*/ 8778240 w 8778240"/>
              <a:gd name="csY13" fmla="*/ 0 h 19508"/>
              <a:gd name="csX14" fmla="*/ 8778240 w 8778240"/>
              <a:gd name="csY14" fmla="*/ 19508 h 19508"/>
              <a:gd name="csX15" fmla="*/ 8102991 w 8778240"/>
              <a:gd name="csY15" fmla="*/ 19508 h 19508"/>
              <a:gd name="csX16" fmla="*/ 7603306 w 8778240"/>
              <a:gd name="csY16" fmla="*/ 19508 h 19508"/>
              <a:gd name="csX17" fmla="*/ 7191404 w 8778240"/>
              <a:gd name="csY17" fmla="*/ 19508 h 19508"/>
              <a:gd name="csX18" fmla="*/ 6603937 w 8778240"/>
              <a:gd name="csY18" fmla="*/ 19508 h 19508"/>
              <a:gd name="csX19" fmla="*/ 5928688 w 8778240"/>
              <a:gd name="csY19" fmla="*/ 19508 h 19508"/>
              <a:gd name="csX20" fmla="*/ 5341221 w 8778240"/>
              <a:gd name="csY20" fmla="*/ 19508 h 19508"/>
              <a:gd name="csX21" fmla="*/ 4841537 w 8778240"/>
              <a:gd name="csY21" fmla="*/ 19508 h 19508"/>
              <a:gd name="csX22" fmla="*/ 3990723 w 8778240"/>
              <a:gd name="csY22" fmla="*/ 19508 h 19508"/>
              <a:gd name="csX23" fmla="*/ 3315474 w 8778240"/>
              <a:gd name="csY23" fmla="*/ 19508 h 19508"/>
              <a:gd name="csX24" fmla="*/ 2552442 w 8778240"/>
              <a:gd name="csY24" fmla="*/ 19508 h 19508"/>
              <a:gd name="csX25" fmla="*/ 2140540 w 8778240"/>
              <a:gd name="csY25" fmla="*/ 19508 h 19508"/>
              <a:gd name="csX26" fmla="*/ 1640856 w 8778240"/>
              <a:gd name="csY26" fmla="*/ 19508 h 19508"/>
              <a:gd name="csX27" fmla="*/ 965606 w 8778240"/>
              <a:gd name="csY27" fmla="*/ 19508 h 19508"/>
              <a:gd name="csX28" fmla="*/ 0 w 8778240"/>
              <a:gd name="csY28" fmla="*/ 19508 h 19508"/>
              <a:gd name="csX29" fmla="*/ 0 w 8778240"/>
              <a:gd name="csY29" fmla="*/ 0 h 195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8778240" h="19508" fill="none" extrusionOk="0">
                <a:moveTo>
                  <a:pt x="0" y="0"/>
                </a:moveTo>
                <a:cubicBezTo>
                  <a:pt x="347695" y="-30467"/>
                  <a:pt x="583325" y="16462"/>
                  <a:pt x="763032" y="0"/>
                </a:cubicBezTo>
                <a:cubicBezTo>
                  <a:pt x="942739" y="-16462"/>
                  <a:pt x="1330273" y="-39235"/>
                  <a:pt x="1613846" y="0"/>
                </a:cubicBezTo>
                <a:cubicBezTo>
                  <a:pt x="1897419" y="39235"/>
                  <a:pt x="1932608" y="-10642"/>
                  <a:pt x="2025748" y="0"/>
                </a:cubicBezTo>
                <a:cubicBezTo>
                  <a:pt x="2118888" y="10642"/>
                  <a:pt x="2345704" y="19802"/>
                  <a:pt x="2613215" y="0"/>
                </a:cubicBezTo>
                <a:cubicBezTo>
                  <a:pt x="2880726" y="-19802"/>
                  <a:pt x="2929295" y="6674"/>
                  <a:pt x="3025117" y="0"/>
                </a:cubicBezTo>
                <a:cubicBezTo>
                  <a:pt x="3120939" y="-6674"/>
                  <a:pt x="3519710" y="-25015"/>
                  <a:pt x="3700366" y="0"/>
                </a:cubicBezTo>
                <a:cubicBezTo>
                  <a:pt x="3881022" y="25015"/>
                  <a:pt x="4057848" y="10354"/>
                  <a:pt x="4287833" y="0"/>
                </a:cubicBezTo>
                <a:cubicBezTo>
                  <a:pt x="4517818" y="-10354"/>
                  <a:pt x="4779274" y="-13674"/>
                  <a:pt x="5050864" y="0"/>
                </a:cubicBezTo>
                <a:cubicBezTo>
                  <a:pt x="5322454" y="13674"/>
                  <a:pt x="5634006" y="-3322"/>
                  <a:pt x="5901678" y="0"/>
                </a:cubicBezTo>
                <a:cubicBezTo>
                  <a:pt x="6169350" y="3322"/>
                  <a:pt x="6411809" y="18075"/>
                  <a:pt x="6576928" y="0"/>
                </a:cubicBezTo>
                <a:cubicBezTo>
                  <a:pt x="6742047" y="-18075"/>
                  <a:pt x="7093835" y="-9650"/>
                  <a:pt x="7427742" y="0"/>
                </a:cubicBezTo>
                <a:cubicBezTo>
                  <a:pt x="7761649" y="9650"/>
                  <a:pt x="7920260" y="9957"/>
                  <a:pt x="8102991" y="0"/>
                </a:cubicBezTo>
                <a:cubicBezTo>
                  <a:pt x="8285722" y="-9957"/>
                  <a:pt x="8500086" y="32237"/>
                  <a:pt x="8778240" y="0"/>
                </a:cubicBezTo>
                <a:cubicBezTo>
                  <a:pt x="8778883" y="3999"/>
                  <a:pt x="8778219" y="13832"/>
                  <a:pt x="8778240" y="19508"/>
                </a:cubicBezTo>
                <a:cubicBezTo>
                  <a:pt x="8622582" y="-88"/>
                  <a:pt x="8308307" y="15541"/>
                  <a:pt x="8102991" y="19508"/>
                </a:cubicBezTo>
                <a:cubicBezTo>
                  <a:pt x="7897675" y="23475"/>
                  <a:pt x="7719914" y="13587"/>
                  <a:pt x="7603306" y="19508"/>
                </a:cubicBezTo>
                <a:cubicBezTo>
                  <a:pt x="7486698" y="25429"/>
                  <a:pt x="7363145" y="39365"/>
                  <a:pt x="7191404" y="19508"/>
                </a:cubicBezTo>
                <a:cubicBezTo>
                  <a:pt x="7019663" y="-349"/>
                  <a:pt x="6739931" y="-2284"/>
                  <a:pt x="6603937" y="19508"/>
                </a:cubicBezTo>
                <a:cubicBezTo>
                  <a:pt x="6467943" y="41300"/>
                  <a:pt x="6225939" y="41357"/>
                  <a:pt x="5928688" y="19508"/>
                </a:cubicBezTo>
                <a:cubicBezTo>
                  <a:pt x="5631437" y="-2341"/>
                  <a:pt x="5574182" y="9492"/>
                  <a:pt x="5341221" y="19508"/>
                </a:cubicBezTo>
                <a:cubicBezTo>
                  <a:pt x="5108260" y="29524"/>
                  <a:pt x="5078527" y="33733"/>
                  <a:pt x="4841537" y="19508"/>
                </a:cubicBezTo>
                <a:cubicBezTo>
                  <a:pt x="4604547" y="5283"/>
                  <a:pt x="4217407" y="-21978"/>
                  <a:pt x="3990723" y="19508"/>
                </a:cubicBezTo>
                <a:cubicBezTo>
                  <a:pt x="3764039" y="60994"/>
                  <a:pt x="3590720" y="42012"/>
                  <a:pt x="3315474" y="19508"/>
                </a:cubicBezTo>
                <a:cubicBezTo>
                  <a:pt x="3040228" y="-2996"/>
                  <a:pt x="2899157" y="-7771"/>
                  <a:pt x="2552442" y="19508"/>
                </a:cubicBezTo>
                <a:cubicBezTo>
                  <a:pt x="2205727" y="46787"/>
                  <a:pt x="2284344" y="25102"/>
                  <a:pt x="2140540" y="19508"/>
                </a:cubicBezTo>
                <a:cubicBezTo>
                  <a:pt x="1996736" y="13914"/>
                  <a:pt x="1837651" y="20244"/>
                  <a:pt x="1640856" y="19508"/>
                </a:cubicBezTo>
                <a:cubicBezTo>
                  <a:pt x="1444061" y="18772"/>
                  <a:pt x="1290167" y="-13445"/>
                  <a:pt x="965606" y="19508"/>
                </a:cubicBezTo>
                <a:cubicBezTo>
                  <a:pt x="641045" y="52461"/>
                  <a:pt x="407463" y="27034"/>
                  <a:pt x="0" y="19508"/>
                </a:cubicBezTo>
                <a:cubicBezTo>
                  <a:pt x="-371" y="14618"/>
                  <a:pt x="803" y="9604"/>
                  <a:pt x="0" y="0"/>
                </a:cubicBezTo>
                <a:close/>
              </a:path>
              <a:path w="8778240" h="19508" stroke="0" extrusionOk="0">
                <a:moveTo>
                  <a:pt x="0" y="0"/>
                </a:moveTo>
                <a:cubicBezTo>
                  <a:pt x="105581" y="6144"/>
                  <a:pt x="396191" y="22435"/>
                  <a:pt x="499684" y="0"/>
                </a:cubicBezTo>
                <a:cubicBezTo>
                  <a:pt x="603177" y="-22435"/>
                  <a:pt x="736926" y="-5405"/>
                  <a:pt x="911586" y="0"/>
                </a:cubicBezTo>
                <a:cubicBezTo>
                  <a:pt x="1086246" y="5405"/>
                  <a:pt x="1217175" y="-7869"/>
                  <a:pt x="1411271" y="0"/>
                </a:cubicBezTo>
                <a:cubicBezTo>
                  <a:pt x="1605367" y="7869"/>
                  <a:pt x="1800510" y="-24665"/>
                  <a:pt x="2086520" y="0"/>
                </a:cubicBezTo>
                <a:cubicBezTo>
                  <a:pt x="2372530" y="24665"/>
                  <a:pt x="2612724" y="-8885"/>
                  <a:pt x="2849552" y="0"/>
                </a:cubicBezTo>
                <a:cubicBezTo>
                  <a:pt x="3086380" y="8885"/>
                  <a:pt x="3306510" y="2990"/>
                  <a:pt x="3700366" y="0"/>
                </a:cubicBezTo>
                <a:cubicBezTo>
                  <a:pt x="4094222" y="-2990"/>
                  <a:pt x="4150812" y="-39536"/>
                  <a:pt x="4551180" y="0"/>
                </a:cubicBezTo>
                <a:cubicBezTo>
                  <a:pt x="4951548" y="39536"/>
                  <a:pt x="4930646" y="14794"/>
                  <a:pt x="5138647" y="0"/>
                </a:cubicBezTo>
                <a:cubicBezTo>
                  <a:pt x="5346648" y="-14794"/>
                  <a:pt x="5712803" y="37795"/>
                  <a:pt x="5901678" y="0"/>
                </a:cubicBezTo>
                <a:cubicBezTo>
                  <a:pt x="6090553" y="-37795"/>
                  <a:pt x="6327023" y="23564"/>
                  <a:pt x="6576928" y="0"/>
                </a:cubicBezTo>
                <a:cubicBezTo>
                  <a:pt x="6826833" y="-23564"/>
                  <a:pt x="6972302" y="-5891"/>
                  <a:pt x="7164394" y="0"/>
                </a:cubicBezTo>
                <a:cubicBezTo>
                  <a:pt x="7356486" y="5891"/>
                  <a:pt x="7631101" y="23703"/>
                  <a:pt x="7927426" y="0"/>
                </a:cubicBezTo>
                <a:cubicBezTo>
                  <a:pt x="8223751" y="-23703"/>
                  <a:pt x="8573996" y="-24960"/>
                  <a:pt x="8778240" y="0"/>
                </a:cubicBezTo>
                <a:cubicBezTo>
                  <a:pt x="8778054" y="7241"/>
                  <a:pt x="8778021" y="12016"/>
                  <a:pt x="8778240" y="19508"/>
                </a:cubicBezTo>
                <a:cubicBezTo>
                  <a:pt x="8569686" y="18132"/>
                  <a:pt x="8516096" y="40471"/>
                  <a:pt x="8278556" y="19508"/>
                </a:cubicBezTo>
                <a:cubicBezTo>
                  <a:pt x="8041016" y="-1455"/>
                  <a:pt x="7810943" y="35722"/>
                  <a:pt x="7427742" y="19508"/>
                </a:cubicBezTo>
                <a:cubicBezTo>
                  <a:pt x="7044541" y="3294"/>
                  <a:pt x="7167299" y="20777"/>
                  <a:pt x="6928057" y="19508"/>
                </a:cubicBezTo>
                <a:cubicBezTo>
                  <a:pt x="6688815" y="18239"/>
                  <a:pt x="6331496" y="7242"/>
                  <a:pt x="6165025" y="19508"/>
                </a:cubicBezTo>
                <a:cubicBezTo>
                  <a:pt x="5998554" y="31774"/>
                  <a:pt x="5935794" y="28669"/>
                  <a:pt x="5753123" y="19508"/>
                </a:cubicBezTo>
                <a:cubicBezTo>
                  <a:pt x="5570452" y="10347"/>
                  <a:pt x="5362748" y="27007"/>
                  <a:pt x="5077874" y="19508"/>
                </a:cubicBezTo>
                <a:cubicBezTo>
                  <a:pt x="4793000" y="12009"/>
                  <a:pt x="4738450" y="28322"/>
                  <a:pt x="4578190" y="19508"/>
                </a:cubicBezTo>
                <a:cubicBezTo>
                  <a:pt x="4417930" y="10694"/>
                  <a:pt x="3906176" y="25874"/>
                  <a:pt x="3727376" y="19508"/>
                </a:cubicBezTo>
                <a:cubicBezTo>
                  <a:pt x="3548576" y="13142"/>
                  <a:pt x="3444306" y="15139"/>
                  <a:pt x="3315474" y="19508"/>
                </a:cubicBezTo>
                <a:cubicBezTo>
                  <a:pt x="3186642" y="23877"/>
                  <a:pt x="2779643" y="44169"/>
                  <a:pt x="2640224" y="19508"/>
                </a:cubicBezTo>
                <a:cubicBezTo>
                  <a:pt x="2500805" y="-5153"/>
                  <a:pt x="2383373" y="1461"/>
                  <a:pt x="2228322" y="19508"/>
                </a:cubicBezTo>
                <a:cubicBezTo>
                  <a:pt x="2073271" y="37555"/>
                  <a:pt x="1847263" y="-4428"/>
                  <a:pt x="1728638" y="19508"/>
                </a:cubicBezTo>
                <a:cubicBezTo>
                  <a:pt x="1610013" y="43444"/>
                  <a:pt x="1137900" y="-11410"/>
                  <a:pt x="965606" y="19508"/>
                </a:cubicBezTo>
                <a:cubicBezTo>
                  <a:pt x="793312" y="50426"/>
                  <a:pt x="467340" y="-17877"/>
                  <a:pt x="0" y="19508"/>
                </a:cubicBezTo>
                <a:cubicBezTo>
                  <a:pt x="-109" y="15196"/>
                  <a:pt x="-272" y="52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B0D0C-E025-FABA-F278-ED8E236128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994" y="2209403"/>
            <a:ext cx="5370842" cy="439378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spcBef>
                <a:spcPts val="2000"/>
              </a:spcBef>
              <a:buNone/>
            </a:pPr>
            <a:r>
              <a:rPr lang="en-US" sz="1700" b="1" dirty="0">
                <a:latin typeface="Montserrat Light" panose="00000400000000000000" pitchFamily="2" charset="0"/>
              </a:rPr>
              <a:t>Tree Planting Initiatives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US" sz="1700" dirty="0">
                <a:latin typeface="Montserrat Light" panose="00000400000000000000" pitchFamily="2" charset="0"/>
              </a:rPr>
              <a:t>Increased tree planting continues to improve air quality and enhances biodiversity in our city </a:t>
            </a:r>
          </a:p>
          <a:p>
            <a:pPr marL="0" lvl="1" indent="0">
              <a:lnSpc>
                <a:spcPct val="90000"/>
              </a:lnSpc>
              <a:buNone/>
            </a:pPr>
            <a:endParaRPr lang="en-US" sz="1700" b="1" dirty="0">
              <a:latin typeface="Montserrat Light" panose="00000400000000000000" pitchFamily="2" charset="0"/>
            </a:endParaRPr>
          </a:p>
          <a:p>
            <a:pPr marL="0" lvl="1" indent="0">
              <a:lnSpc>
                <a:spcPct val="90000"/>
              </a:lnSpc>
              <a:buNone/>
            </a:pPr>
            <a:r>
              <a:rPr lang="en-US" sz="1700" b="1" dirty="0">
                <a:latin typeface="Montserrat Light" panose="00000400000000000000" pitchFamily="2" charset="0"/>
              </a:rPr>
              <a:t>Review of Pollinator-Friendly Habitats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US" sz="1700" dirty="0">
                <a:latin typeface="Montserrat Light" panose="00000400000000000000" pitchFamily="2" charset="0"/>
              </a:rPr>
              <a:t>A </a:t>
            </a:r>
            <a:r>
              <a:rPr lang="en-US" sz="1700">
                <a:latin typeface="Montserrat Light" panose="00000400000000000000" pitchFamily="2" charset="0"/>
              </a:rPr>
              <a:t>review of nature </a:t>
            </a:r>
            <a:r>
              <a:rPr lang="en-US" sz="1700" dirty="0">
                <a:latin typeface="Montserrat Light" panose="00000400000000000000" pitchFamily="2" charset="0"/>
              </a:rPr>
              <a:t>friendly maintenance </a:t>
            </a:r>
            <a:r>
              <a:rPr lang="en-US" sz="1700">
                <a:latin typeface="Montserrat Light" panose="00000400000000000000" pitchFamily="2" charset="0"/>
              </a:rPr>
              <a:t>and   </a:t>
            </a:r>
            <a:r>
              <a:rPr lang="en-US" sz="1700" dirty="0">
                <a:latin typeface="Montserrat Light" panose="00000400000000000000" pitchFamily="2" charset="0"/>
              </a:rPr>
              <a:t>habitats is supporting pollinators, which are vital for ecosystem health and biodiversity.</a:t>
            </a:r>
          </a:p>
          <a:p>
            <a:pPr marL="0" indent="0">
              <a:lnSpc>
                <a:spcPct val="90000"/>
              </a:lnSpc>
              <a:spcBef>
                <a:spcPts val="2000"/>
              </a:spcBef>
              <a:buNone/>
            </a:pPr>
            <a:r>
              <a:rPr lang="en-US" sz="1700" b="1" dirty="0">
                <a:latin typeface="Montserrat Light" panose="00000400000000000000" pitchFamily="2" charset="0"/>
              </a:rPr>
              <a:t>Sustainable Drainage Systems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US" sz="1700" dirty="0">
                <a:latin typeface="Montserrat Light" panose="00000400000000000000" pitchFamily="2" charset="0"/>
              </a:rPr>
              <a:t>Sustainable drainage reduces flood risk and manages stormwater in urban areas effectively such as Haydn Road and sharing of best practice in Mansfield.</a:t>
            </a:r>
          </a:p>
          <a:p>
            <a:pPr marL="0" indent="0">
              <a:lnSpc>
                <a:spcPct val="90000"/>
              </a:lnSpc>
              <a:spcBef>
                <a:spcPts val="2000"/>
              </a:spcBef>
              <a:buNone/>
            </a:pPr>
            <a:r>
              <a:rPr lang="en-US" sz="1700" b="1" dirty="0">
                <a:latin typeface="Montserrat Light" panose="00000400000000000000" pitchFamily="2" charset="0"/>
              </a:rPr>
              <a:t>Climate-Positive Urban Design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US" sz="1700" dirty="0">
                <a:latin typeface="Montserrat Light" panose="00000400000000000000" pitchFamily="2" charset="0"/>
              </a:rPr>
              <a:t>Projects transform urban spaces into nature-rich areas that provide recreation and mitigate environmental risks. </a:t>
            </a:r>
          </a:p>
          <a:p>
            <a:pPr marL="0" indent="-228600">
              <a:lnSpc>
                <a:spcPct val="90000"/>
              </a:lnSpc>
            </a:pPr>
            <a:endParaRPr lang="en-US" sz="170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D3AB51B-4CE5-0BEE-174D-3C72DFA59661}"/>
              </a:ext>
            </a:extLst>
          </p:cNvPr>
          <p:cNvSpPr/>
          <p:nvPr/>
        </p:nvSpPr>
        <p:spPr>
          <a:xfrm>
            <a:off x="7467600" y="6498823"/>
            <a:ext cx="1971379" cy="920742"/>
          </a:xfrm>
          <a:custGeom>
            <a:avLst/>
            <a:gdLst/>
            <a:ahLst/>
            <a:cxnLst/>
            <a:rect l="l" t="t" r="r" b="b"/>
            <a:pathLst>
              <a:path w="1971379" h="920742">
                <a:moveTo>
                  <a:pt x="0" y="0"/>
                </a:moveTo>
                <a:lnTo>
                  <a:pt x="1971379" y="0"/>
                </a:lnTo>
                <a:lnTo>
                  <a:pt x="1971379" y="920741"/>
                </a:lnTo>
                <a:lnTo>
                  <a:pt x="0" y="9207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6" t="-68731" r="-6419" b="-6566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9AD2D94A-2B3B-EF02-5D9B-53A6DDA8D2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05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0FD8FF54-2BE1-6DD5-70A3-B9C7DD49AE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3657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8" name="Picture 17" descr="A path with plants and trees in the background&#10;&#10;AI-generated content may be incorrect.">
            <a:extLst>
              <a:ext uri="{FF2B5EF4-FFF2-40B4-BE49-F238E27FC236}">
                <a16:creationId xmlns:a16="http://schemas.microsoft.com/office/drawing/2014/main" id="{29336CBA-71B2-897C-5812-57F6A231F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458" y="3950393"/>
            <a:ext cx="3734521" cy="2541945"/>
          </a:xfrm>
          <a:prstGeom prst="rect">
            <a:avLst/>
          </a:prstGeom>
        </p:spPr>
      </p:pic>
      <p:pic>
        <p:nvPicPr>
          <p:cNvPr id="20" name="Picture 19" descr="A pole with a sign in the middle of a park">
            <a:extLst>
              <a:ext uri="{FF2B5EF4-FFF2-40B4-BE49-F238E27FC236}">
                <a16:creationId xmlns:a16="http://schemas.microsoft.com/office/drawing/2014/main" id="{0539C374-C46B-57C5-7B73-3FF93766C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105" y="1467430"/>
            <a:ext cx="3190010" cy="218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86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D6427-4608-B8D6-0145-B1CE93BF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atin typeface="Montserrat Light"/>
              </a:rPr>
              <a:t>Health, Wellbeing &amp; </a:t>
            </a:r>
            <a:br>
              <a:rPr lang="en-US" sz="4000" dirty="0">
                <a:latin typeface="Montserrat Light"/>
              </a:rPr>
            </a:br>
            <a:r>
              <a:rPr lang="en-US" sz="4000" dirty="0">
                <a:latin typeface="Montserrat Light"/>
              </a:rPr>
              <a:t>Social Inclusion</a:t>
            </a:r>
            <a:endParaRPr lang="en-GB" sz="4000">
              <a:latin typeface="Montserrat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4062B-644A-5E82-7DD9-44451794BF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spcBef>
                <a:spcPts val="2000"/>
              </a:spcBef>
              <a:buNone/>
            </a:pPr>
            <a:r>
              <a:rPr lang="en-GB" sz="2700" b="1" dirty="0">
                <a:latin typeface="Montserrat Light" panose="00000400000000000000" pitchFamily="2" charset="0"/>
              </a:rPr>
              <a:t>Benefits of Greenspaces</a:t>
            </a:r>
          </a:p>
          <a:p>
            <a:pPr marL="0" lvl="1" indent="0">
              <a:buNone/>
            </a:pPr>
            <a:r>
              <a:rPr lang="en-GB" sz="2700" dirty="0">
                <a:latin typeface="Montserrat Light" panose="00000400000000000000" pitchFamily="2" charset="0"/>
              </a:rPr>
              <a:t>Quality greenspaces continue to encourage physical activity, improve mental health, and foster social connections amongst our city communities. Multiple sports activations continue to provide wide reaching benefits.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GB" sz="2700" b="1" dirty="0">
                <a:latin typeface="Montserrat Light" panose="00000400000000000000" pitchFamily="2" charset="0"/>
              </a:rPr>
              <a:t>Eating and Moving for Good Health </a:t>
            </a:r>
          </a:p>
          <a:p>
            <a:pPr marL="0" lvl="1" indent="0">
              <a:buNone/>
            </a:pPr>
            <a:r>
              <a:rPr lang="en-GB" sz="2700" dirty="0">
                <a:latin typeface="Montserrat Light" panose="00000400000000000000" pitchFamily="2" charset="0"/>
              </a:rPr>
              <a:t>Initiatives connecting residents to nature-based activities to reduce health inequalities and promote community cohesion.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GB" sz="2700" b="1" dirty="0">
                <a:latin typeface="Montserrat Light" panose="00000400000000000000" pitchFamily="2" charset="0"/>
              </a:rPr>
              <a:t>Targeted Investment</a:t>
            </a:r>
          </a:p>
          <a:p>
            <a:pPr marL="0" lvl="1" indent="0">
              <a:buNone/>
            </a:pPr>
            <a:r>
              <a:rPr lang="en-GB" sz="2700" dirty="0">
                <a:latin typeface="Montserrat Light" panose="00000400000000000000" pitchFamily="2" charset="0"/>
              </a:rPr>
              <a:t>Through the Parks for People programme </a:t>
            </a:r>
          </a:p>
          <a:p>
            <a:pPr marL="0" lvl="1" indent="0">
              <a:buNone/>
            </a:pPr>
            <a:r>
              <a:rPr lang="en-GB" sz="2700" dirty="0">
                <a:latin typeface="Montserrat Light" panose="00000400000000000000" pitchFamily="2" charset="0"/>
              </a:rPr>
              <a:t>investment guided by deprivation indices ensures resources support areas with greatest need, promoting environmental and social justice.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GB" sz="2700" b="1" dirty="0">
                <a:latin typeface="Montserrat Light" panose="00000400000000000000" pitchFamily="2" charset="0"/>
              </a:rPr>
              <a:t>Inclusive and Safe Spaces</a:t>
            </a:r>
          </a:p>
          <a:p>
            <a:pPr marL="0" lvl="1" indent="0">
              <a:buNone/>
            </a:pPr>
            <a:r>
              <a:rPr lang="en-GB" sz="2700" dirty="0">
                <a:latin typeface="Montserrat Light" panose="00000400000000000000" pitchFamily="2" charset="0"/>
              </a:rPr>
              <a:t>Creating welcoming greenspaces that are safe and accessible to all residents, regardless of background such as Bulwell Bogs play area redesign using Make Space for Girls guidance. </a:t>
            </a:r>
          </a:p>
          <a:p>
            <a:endParaRPr lang="en-GB" dirty="0"/>
          </a:p>
        </p:txBody>
      </p:sp>
      <p:pic>
        <p:nvPicPr>
          <p:cNvPr id="5" name="Content Placeholder 4" descr="People practice yoga and meditation in the group">
            <a:extLst>
              <a:ext uri="{FF2B5EF4-FFF2-40B4-BE49-F238E27FC236}">
                <a16:creationId xmlns:a16="http://schemas.microsoft.com/office/drawing/2014/main" id="{BA5F138A-FDE4-231A-557B-47925A2588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27723" b="1"/>
          <a:stretch>
            <a:fillRect/>
          </a:stretch>
        </p:blipFill>
        <p:spPr>
          <a:xfrm>
            <a:off x="7543800" y="1084296"/>
            <a:ext cx="1881600" cy="1735104"/>
          </a:xfr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42E9AD22-09D3-0D76-3A05-05D476E8F3AB}"/>
              </a:ext>
            </a:extLst>
          </p:cNvPr>
          <p:cNvSpPr/>
          <p:nvPr/>
        </p:nvSpPr>
        <p:spPr>
          <a:xfrm>
            <a:off x="7543800" y="6290890"/>
            <a:ext cx="1971379" cy="920742"/>
          </a:xfrm>
          <a:custGeom>
            <a:avLst/>
            <a:gdLst/>
            <a:ahLst/>
            <a:cxnLst/>
            <a:rect l="l" t="t" r="r" b="b"/>
            <a:pathLst>
              <a:path w="1971379" h="920742">
                <a:moveTo>
                  <a:pt x="0" y="0"/>
                </a:moveTo>
                <a:lnTo>
                  <a:pt x="1971379" y="0"/>
                </a:lnTo>
                <a:lnTo>
                  <a:pt x="1971379" y="920741"/>
                </a:lnTo>
                <a:lnTo>
                  <a:pt x="0" y="9207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56" t="-68731" r="-6419" b="-65663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FD623B-488C-AAD2-86EB-92887C56C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722" y="6258985"/>
            <a:ext cx="3846911" cy="942919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8A3A0B4E-1E82-DAEB-76AB-772847470246}"/>
              </a:ext>
            </a:extLst>
          </p:cNvPr>
          <p:cNvSpPr/>
          <p:nvPr/>
        </p:nvSpPr>
        <p:spPr>
          <a:xfrm>
            <a:off x="5410200" y="2286001"/>
            <a:ext cx="2688077" cy="3657600"/>
          </a:xfrm>
          <a:custGeom>
            <a:avLst/>
            <a:gdLst/>
            <a:ahLst/>
            <a:cxnLst/>
            <a:rect l="l" t="t" r="r" b="b"/>
            <a:pathLst>
              <a:path w="3150565" h="4229761">
                <a:moveTo>
                  <a:pt x="0" y="0"/>
                </a:moveTo>
                <a:lnTo>
                  <a:pt x="3150565" y="0"/>
                </a:lnTo>
                <a:lnTo>
                  <a:pt x="3150565" y="4229761"/>
                </a:lnTo>
                <a:lnTo>
                  <a:pt x="0" y="42297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92" t="-949" b="-616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A7C892E-4462-B8D9-10FD-F48C0043EDFD}"/>
              </a:ext>
            </a:extLst>
          </p:cNvPr>
          <p:cNvSpPr/>
          <p:nvPr/>
        </p:nvSpPr>
        <p:spPr>
          <a:xfrm>
            <a:off x="533400" y="6022595"/>
            <a:ext cx="1183674" cy="1189037"/>
          </a:xfrm>
          <a:custGeom>
            <a:avLst/>
            <a:gdLst/>
            <a:ahLst/>
            <a:cxnLst/>
            <a:rect l="l" t="t" r="r" b="b"/>
            <a:pathLst>
              <a:path w="1336074" h="1347116">
                <a:moveTo>
                  <a:pt x="0" y="0"/>
                </a:moveTo>
                <a:lnTo>
                  <a:pt x="1336074" y="0"/>
                </a:lnTo>
                <a:lnTo>
                  <a:pt x="1336074" y="1347116"/>
                </a:lnTo>
                <a:lnTo>
                  <a:pt x="0" y="13471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896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9607" y="2054379"/>
            <a:ext cx="7557693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05"/>
              </a:lnSpc>
            </a:pPr>
            <a:r>
              <a:rPr lang="en-US" sz="6400" spc="450" dirty="0">
                <a:solidFill>
                  <a:srgbClr val="333333"/>
                </a:solidFill>
                <a:latin typeface="Montserrat Classic Bold"/>
              </a:rPr>
              <a:t>THANK YOU</a:t>
            </a:r>
          </a:p>
          <a:p>
            <a:pPr algn="ctr">
              <a:lnSpc>
                <a:spcPts val="7405"/>
              </a:lnSpc>
            </a:pPr>
            <a:r>
              <a:rPr lang="en-US" sz="6400" spc="450" dirty="0">
                <a:solidFill>
                  <a:srgbClr val="333333"/>
                </a:solidFill>
                <a:latin typeface="Montserrat Classic Bold"/>
              </a:rPr>
              <a:t>&amp; QUESTIONS WITH JO BIRCH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5258051"/>
            <a:ext cx="9744539" cy="2059636"/>
          </a:xfrm>
          <a:custGeom>
            <a:avLst/>
            <a:gdLst/>
            <a:ahLst/>
            <a:cxnLst/>
            <a:rect l="l" t="t" r="r" b="b"/>
            <a:pathLst>
              <a:path w="9744539" h="2059636">
                <a:moveTo>
                  <a:pt x="0" y="0"/>
                </a:moveTo>
                <a:lnTo>
                  <a:pt x="9744539" y="0"/>
                </a:lnTo>
                <a:lnTo>
                  <a:pt x="9744539" y="2059637"/>
                </a:lnTo>
                <a:lnTo>
                  <a:pt x="0" y="2059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86559" b="-18655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067470" y="1452755"/>
            <a:ext cx="7613091" cy="28575"/>
          </a:xfrm>
          <a:custGeom>
            <a:avLst/>
            <a:gdLst/>
            <a:ahLst/>
            <a:cxnLst/>
            <a:rect l="l" t="t" r="r" b="b"/>
            <a:pathLst>
              <a:path w="7613091" h="28575">
                <a:moveTo>
                  <a:pt x="0" y="0"/>
                </a:moveTo>
                <a:lnTo>
                  <a:pt x="7613090" y="0"/>
                </a:lnTo>
                <a:lnTo>
                  <a:pt x="7613090" y="28575"/>
                </a:lnTo>
                <a:lnTo>
                  <a:pt x="0" y="28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271243" b="-1327124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7529295" y="6478309"/>
            <a:ext cx="1971379" cy="659440"/>
          </a:xfrm>
          <a:custGeom>
            <a:avLst/>
            <a:gdLst/>
            <a:ahLst/>
            <a:cxnLst/>
            <a:rect l="l" t="t" r="r" b="b"/>
            <a:pathLst>
              <a:path w="1971379" h="659440">
                <a:moveTo>
                  <a:pt x="0" y="0"/>
                </a:moveTo>
                <a:lnTo>
                  <a:pt x="1971379" y="0"/>
                </a:lnTo>
                <a:lnTo>
                  <a:pt x="1971379" y="659441"/>
                </a:lnTo>
                <a:lnTo>
                  <a:pt x="0" y="6594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90066E-4C5D-42E9-8BA2-A04AAE1C50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3000" contrast="-27000"/>
                    </a14:imgEffect>
                  </a14:imgLayer>
                </a14:imgProps>
              </a:ext>
            </a:extLst>
          </a:blip>
          <a:srcRect t="35412" b="14230"/>
          <a:stretch/>
        </p:blipFill>
        <p:spPr>
          <a:xfrm>
            <a:off x="1088571" y="5269891"/>
            <a:ext cx="6239545" cy="204530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8176DA27-F81F-B49F-1393-69652711C407}"/>
              </a:ext>
            </a:extLst>
          </p:cNvPr>
          <p:cNvGrpSpPr/>
          <p:nvPr/>
        </p:nvGrpSpPr>
        <p:grpSpPr>
          <a:xfrm>
            <a:off x="807309" y="686363"/>
            <a:ext cx="8138980" cy="5942472"/>
            <a:chOff x="0" y="0"/>
            <a:chExt cx="4890722" cy="3570837"/>
          </a:xfrm>
        </p:grpSpPr>
        <p:pic>
          <p:nvPicPr>
            <p:cNvPr id="3" name="Picture 7" descr="A group of people walking in a park&#10;&#10;AI-generated content may be incorrect.">
              <a:extLst>
                <a:ext uri="{FF2B5EF4-FFF2-40B4-BE49-F238E27FC236}">
                  <a16:creationId xmlns:a16="http://schemas.microsoft.com/office/drawing/2014/main" id="{D188FFAA-CEFC-D25C-572B-B38E62B0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499" r="1499"/>
            <a:stretch>
              <a:fillRect/>
            </a:stretch>
          </p:blipFill>
          <p:spPr>
            <a:xfrm>
              <a:off x="0" y="0"/>
              <a:ext cx="4890722" cy="35708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5098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7470" y="1452755"/>
            <a:ext cx="7613091" cy="28575"/>
          </a:xfrm>
          <a:custGeom>
            <a:avLst/>
            <a:gdLst/>
            <a:ahLst/>
            <a:cxnLst/>
            <a:rect l="l" t="t" r="r" b="b"/>
            <a:pathLst>
              <a:path w="7613091" h="28575">
                <a:moveTo>
                  <a:pt x="0" y="0"/>
                </a:moveTo>
                <a:lnTo>
                  <a:pt x="7613090" y="0"/>
                </a:lnTo>
                <a:lnTo>
                  <a:pt x="7613090" y="28575"/>
                </a:lnTo>
                <a:lnTo>
                  <a:pt x="0" y="28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3271243" b="-1327124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529295" y="6394193"/>
            <a:ext cx="1971379" cy="920742"/>
          </a:xfrm>
          <a:custGeom>
            <a:avLst/>
            <a:gdLst/>
            <a:ahLst/>
            <a:cxnLst/>
            <a:rect l="l" t="t" r="r" b="b"/>
            <a:pathLst>
              <a:path w="1971379" h="920742">
                <a:moveTo>
                  <a:pt x="0" y="0"/>
                </a:moveTo>
                <a:lnTo>
                  <a:pt x="1971379" y="0"/>
                </a:lnTo>
                <a:lnTo>
                  <a:pt x="1971379" y="920741"/>
                </a:lnTo>
                <a:lnTo>
                  <a:pt x="0" y="9207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56" t="-68731" r="-6419" b="-6566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208854" y="1686999"/>
            <a:ext cx="7335893" cy="4707194"/>
          </a:xfrm>
          <a:custGeom>
            <a:avLst/>
            <a:gdLst/>
            <a:ahLst/>
            <a:cxnLst/>
            <a:rect l="l" t="t" r="r" b="b"/>
            <a:pathLst>
              <a:path w="7335893" h="4707194">
                <a:moveTo>
                  <a:pt x="0" y="0"/>
                </a:moveTo>
                <a:lnTo>
                  <a:pt x="7335892" y="0"/>
                </a:lnTo>
                <a:lnTo>
                  <a:pt x="7335892" y="4707194"/>
                </a:lnTo>
                <a:lnTo>
                  <a:pt x="0" y="47071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369" t="-1043" r="-8481" b="-139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082533" y="670647"/>
            <a:ext cx="4784867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72"/>
              </a:lnSpc>
            </a:pPr>
            <a:r>
              <a:rPr lang="en-US" sz="2000" b="1" spc="154" dirty="0">
                <a:solidFill>
                  <a:srgbClr val="333333"/>
                </a:solidFill>
                <a:latin typeface="Montserrat Light"/>
              </a:rPr>
              <a:t>OUR AMAZING GREEN SPACES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1158" y="795764"/>
            <a:ext cx="9051284" cy="5723672"/>
          </a:xfrm>
          <a:custGeom>
            <a:avLst/>
            <a:gdLst/>
            <a:ahLst/>
            <a:cxnLst/>
            <a:rect l="l" t="t" r="r" b="b"/>
            <a:pathLst>
              <a:path w="9051284" h="5723672">
                <a:moveTo>
                  <a:pt x="0" y="0"/>
                </a:moveTo>
                <a:lnTo>
                  <a:pt x="9051284" y="0"/>
                </a:lnTo>
                <a:lnTo>
                  <a:pt x="9051284" y="5723672"/>
                </a:lnTo>
                <a:lnTo>
                  <a:pt x="0" y="57236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54" r="-96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529295" y="6394193"/>
            <a:ext cx="1971379" cy="920742"/>
          </a:xfrm>
          <a:custGeom>
            <a:avLst/>
            <a:gdLst/>
            <a:ahLst/>
            <a:cxnLst/>
            <a:rect l="l" t="t" r="r" b="b"/>
            <a:pathLst>
              <a:path w="1971379" h="920742">
                <a:moveTo>
                  <a:pt x="0" y="0"/>
                </a:moveTo>
                <a:lnTo>
                  <a:pt x="1971379" y="0"/>
                </a:lnTo>
                <a:lnTo>
                  <a:pt x="1971379" y="920741"/>
                </a:lnTo>
                <a:lnTo>
                  <a:pt x="0" y="9207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56" t="-68731" r="-6419" b="-6566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A5580-0761-7BE0-2E6C-C8403F358908}"/>
              </a:ext>
            </a:extLst>
          </p:cNvPr>
          <p:cNvSpPr txBox="1"/>
          <p:nvPr/>
        </p:nvSpPr>
        <p:spPr>
          <a:xfrm>
            <a:off x="6477000" y="2209800"/>
            <a:ext cx="251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A249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Over 50,000 </a:t>
            </a:r>
            <a:r>
              <a:rPr lang="en-GB" sz="1600" b="1" dirty="0">
                <a:solidFill>
                  <a:srgbClr val="00A249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Trees</a:t>
            </a:r>
            <a:r>
              <a:rPr lang="en-GB" sz="1000" b="1" dirty="0">
                <a:solidFill>
                  <a:srgbClr val="00A249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Planted across the City</a:t>
            </a:r>
          </a:p>
          <a:p>
            <a:endParaRPr lang="en-GB" sz="800" b="1" dirty="0">
              <a:solidFill>
                <a:srgbClr val="00B050"/>
              </a:solidFill>
              <a:latin typeface="Aptos Black" panose="020B00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birds flying&#10;&#10;Description automatically generated">
            <a:extLst>
              <a:ext uri="{FF2B5EF4-FFF2-40B4-BE49-F238E27FC236}">
                <a16:creationId xmlns:a16="http://schemas.microsoft.com/office/drawing/2014/main" id="{5291308E-3FA1-4FA5-AA39-2D2232E921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953000"/>
            <a:ext cx="1905000" cy="134665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67470" y="1452755"/>
            <a:ext cx="7613091" cy="28575"/>
          </a:xfrm>
          <a:custGeom>
            <a:avLst/>
            <a:gdLst/>
            <a:ahLst/>
            <a:cxnLst/>
            <a:rect l="l" t="t" r="r" b="b"/>
            <a:pathLst>
              <a:path w="7613091" h="28575">
                <a:moveTo>
                  <a:pt x="0" y="0"/>
                </a:moveTo>
                <a:lnTo>
                  <a:pt x="7613090" y="0"/>
                </a:lnTo>
                <a:lnTo>
                  <a:pt x="7613090" y="28575"/>
                </a:lnTo>
                <a:lnTo>
                  <a:pt x="0" y="28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3271243" b="-1327124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5338920" y="1995957"/>
            <a:ext cx="3341641" cy="2678128"/>
            <a:chOff x="0" y="0"/>
            <a:chExt cx="4455521" cy="357083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/>
            <a:srcRect l="5859" t="1657" r="4202"/>
            <a:stretch>
              <a:fillRect/>
            </a:stretch>
          </p:blipFill>
          <p:spPr>
            <a:xfrm>
              <a:off x="0" y="0"/>
              <a:ext cx="4455521" cy="3570837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7529295" y="6394193"/>
            <a:ext cx="1971379" cy="920742"/>
          </a:xfrm>
          <a:custGeom>
            <a:avLst/>
            <a:gdLst/>
            <a:ahLst/>
            <a:cxnLst/>
            <a:rect l="l" t="t" r="r" b="b"/>
            <a:pathLst>
              <a:path w="1971379" h="920742">
                <a:moveTo>
                  <a:pt x="0" y="0"/>
                </a:moveTo>
                <a:lnTo>
                  <a:pt x="1971379" y="0"/>
                </a:lnTo>
                <a:lnTo>
                  <a:pt x="1971379" y="920741"/>
                </a:lnTo>
                <a:lnTo>
                  <a:pt x="0" y="9207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56" t="-68731" r="-6419" b="-6566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067470" y="1691157"/>
            <a:ext cx="4102464" cy="5056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1642" lvl="1" indent="-165821">
              <a:lnSpc>
                <a:spcPts val="2150"/>
              </a:lnSpc>
              <a:buFont typeface="Arial"/>
              <a:buChar char="•"/>
            </a:pPr>
            <a:r>
              <a:rPr lang="en-US" sz="1536" spc="61" dirty="0">
                <a:solidFill>
                  <a:srgbClr val="333333"/>
                </a:solidFill>
                <a:latin typeface="Montserrat Light"/>
              </a:rPr>
              <a:t>Green and Blue space covers 38.1% of the city </a:t>
            </a:r>
          </a:p>
          <a:p>
            <a:pPr>
              <a:lnSpc>
                <a:spcPts val="2150"/>
              </a:lnSpc>
            </a:pPr>
            <a:endParaRPr lang="en-US" sz="1536" spc="61" dirty="0">
              <a:solidFill>
                <a:srgbClr val="333333"/>
              </a:solidFill>
              <a:latin typeface="Montserrat Light"/>
            </a:endParaRPr>
          </a:p>
          <a:p>
            <a:pPr marL="331642" lvl="1" indent="-165821">
              <a:lnSpc>
                <a:spcPts val="2150"/>
              </a:lnSpc>
              <a:buFont typeface="Arial"/>
              <a:buChar char="•"/>
            </a:pPr>
            <a:r>
              <a:rPr lang="en-US" sz="1536" spc="61" dirty="0">
                <a:solidFill>
                  <a:srgbClr val="333333"/>
                </a:solidFill>
                <a:latin typeface="Montserrat Light"/>
              </a:rPr>
              <a:t>There are 1.1 million visits per month to our parks and open spaces</a:t>
            </a:r>
          </a:p>
          <a:p>
            <a:pPr>
              <a:lnSpc>
                <a:spcPts val="2150"/>
              </a:lnSpc>
            </a:pPr>
            <a:endParaRPr lang="en-US" sz="1536" spc="61" dirty="0">
              <a:solidFill>
                <a:srgbClr val="333333"/>
              </a:solidFill>
              <a:latin typeface="Montserrat Light"/>
            </a:endParaRPr>
          </a:p>
          <a:p>
            <a:pPr marL="331642" lvl="1" indent="-165821">
              <a:lnSpc>
                <a:spcPts val="2150"/>
              </a:lnSpc>
              <a:buFont typeface="Arial"/>
              <a:buChar char="•"/>
            </a:pPr>
            <a:r>
              <a:rPr lang="en-US" sz="1536" spc="61" dirty="0">
                <a:solidFill>
                  <a:srgbClr val="333333"/>
                </a:solidFill>
                <a:latin typeface="Montserrat Light"/>
              </a:rPr>
              <a:t>63% of city’s residents visit at least once a month</a:t>
            </a:r>
          </a:p>
          <a:p>
            <a:pPr marL="165821" lvl="1">
              <a:lnSpc>
                <a:spcPts val="2150"/>
              </a:lnSpc>
            </a:pPr>
            <a:endParaRPr lang="en-US" sz="1536" spc="61" dirty="0">
              <a:solidFill>
                <a:srgbClr val="333333"/>
              </a:solidFill>
              <a:latin typeface="Montserrat Light"/>
            </a:endParaRPr>
          </a:p>
          <a:p>
            <a:pPr marL="331642" lvl="1" indent="-165821">
              <a:lnSpc>
                <a:spcPts val="2150"/>
              </a:lnSpc>
              <a:buFont typeface="Arial"/>
              <a:buChar char="•"/>
            </a:pPr>
            <a:r>
              <a:rPr lang="en-US" sz="1536" spc="61" dirty="0">
                <a:solidFill>
                  <a:srgbClr val="333333"/>
                </a:solidFill>
                <a:latin typeface="Montserrat Light"/>
              </a:rPr>
              <a:t>We look after over 90% of the city’s playgrounds</a:t>
            </a:r>
          </a:p>
          <a:p>
            <a:pPr>
              <a:lnSpc>
                <a:spcPts val="2150"/>
              </a:lnSpc>
            </a:pPr>
            <a:endParaRPr lang="en-US" sz="1536" spc="61" dirty="0">
              <a:solidFill>
                <a:srgbClr val="333333"/>
              </a:solidFill>
              <a:latin typeface="Montserrat Light"/>
            </a:endParaRPr>
          </a:p>
          <a:p>
            <a:pPr marL="331642" lvl="1" indent="-165821">
              <a:lnSpc>
                <a:spcPts val="2150"/>
              </a:lnSpc>
              <a:buFont typeface="Arial"/>
              <a:buChar char="•"/>
            </a:pPr>
            <a:r>
              <a:rPr lang="en-US" sz="1536" spc="61" dirty="0">
                <a:solidFill>
                  <a:srgbClr val="333333"/>
                </a:solidFill>
                <a:latin typeface="Montserrat Light"/>
              </a:rPr>
              <a:t>Over 90% feel their park is important to their neighbourhood with nature, climate and wider environmental benefits considered important</a:t>
            </a:r>
          </a:p>
          <a:p>
            <a:pPr>
              <a:lnSpc>
                <a:spcPts val="2150"/>
              </a:lnSpc>
            </a:pPr>
            <a:endParaRPr lang="en-US" sz="1536" spc="61" dirty="0">
              <a:solidFill>
                <a:srgbClr val="333333"/>
              </a:solidFill>
              <a:latin typeface="Montserrat Ligh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82533" y="670647"/>
            <a:ext cx="7598027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2"/>
              </a:lnSpc>
            </a:pPr>
            <a:r>
              <a:rPr lang="en-US" sz="2000" b="1" spc="154" dirty="0">
                <a:solidFill>
                  <a:srgbClr val="333333"/>
                </a:solidFill>
                <a:latin typeface="Montserrat Light"/>
              </a:rPr>
              <a:t>STRATEGY CONSULTATION KEY OUTCOMES</a:t>
            </a:r>
          </a:p>
        </p:txBody>
      </p:sp>
    </p:spTree>
    <p:extLst>
      <p:ext uri="{BB962C8B-B14F-4D97-AF65-F5344CB8AC3E}">
        <p14:creationId xmlns:p14="http://schemas.microsoft.com/office/powerpoint/2010/main" val="2766485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29295" y="6394193"/>
            <a:ext cx="1971379" cy="920742"/>
          </a:xfrm>
          <a:custGeom>
            <a:avLst/>
            <a:gdLst/>
            <a:ahLst/>
            <a:cxnLst/>
            <a:rect l="l" t="t" r="r" b="b"/>
            <a:pathLst>
              <a:path w="1971379" h="920742">
                <a:moveTo>
                  <a:pt x="0" y="0"/>
                </a:moveTo>
                <a:lnTo>
                  <a:pt x="1971379" y="0"/>
                </a:lnTo>
                <a:lnTo>
                  <a:pt x="1971379" y="920741"/>
                </a:lnTo>
                <a:lnTo>
                  <a:pt x="0" y="9207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6" t="-68731" r="-6419" b="-6566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66800" y="914400"/>
            <a:ext cx="8290560" cy="5195301"/>
          </a:xfrm>
          <a:custGeom>
            <a:avLst/>
            <a:gdLst/>
            <a:ahLst/>
            <a:cxnLst/>
            <a:rect l="l" t="t" r="r" b="b"/>
            <a:pathLst>
              <a:path w="8290560" h="5195301">
                <a:moveTo>
                  <a:pt x="0" y="0"/>
                </a:moveTo>
                <a:lnTo>
                  <a:pt x="8290560" y="0"/>
                </a:lnTo>
                <a:lnTo>
                  <a:pt x="8290560" y="5195300"/>
                </a:lnTo>
                <a:lnTo>
                  <a:pt x="0" y="5195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48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1161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D30B22-3903-2065-9370-FC5DDC2D4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351129"/>
            <a:ext cx="5515660" cy="19019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>
                <a:latin typeface="Montserrat Light"/>
              </a:rPr>
              <a:t>Links to National &amp; Regional Frameworks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161" y="2555443"/>
            <a:ext cx="3394871" cy="19507"/>
          </a:xfrm>
          <a:custGeom>
            <a:avLst/>
            <a:gdLst>
              <a:gd name="csX0" fmla="*/ 0 w 3394871"/>
              <a:gd name="csY0" fmla="*/ 0 h 19507"/>
              <a:gd name="csX1" fmla="*/ 678974 w 3394871"/>
              <a:gd name="csY1" fmla="*/ 0 h 19507"/>
              <a:gd name="csX2" fmla="*/ 1357948 w 3394871"/>
              <a:gd name="csY2" fmla="*/ 0 h 19507"/>
              <a:gd name="csX3" fmla="*/ 2036923 w 3394871"/>
              <a:gd name="csY3" fmla="*/ 0 h 19507"/>
              <a:gd name="csX4" fmla="*/ 2647999 w 3394871"/>
              <a:gd name="csY4" fmla="*/ 0 h 19507"/>
              <a:gd name="csX5" fmla="*/ 3394871 w 3394871"/>
              <a:gd name="csY5" fmla="*/ 0 h 19507"/>
              <a:gd name="csX6" fmla="*/ 3394871 w 3394871"/>
              <a:gd name="csY6" fmla="*/ 19507 h 19507"/>
              <a:gd name="csX7" fmla="*/ 2783794 w 3394871"/>
              <a:gd name="csY7" fmla="*/ 19507 h 19507"/>
              <a:gd name="csX8" fmla="*/ 2206666 w 3394871"/>
              <a:gd name="csY8" fmla="*/ 19507 h 19507"/>
              <a:gd name="csX9" fmla="*/ 1527692 w 3394871"/>
              <a:gd name="csY9" fmla="*/ 19507 h 19507"/>
              <a:gd name="csX10" fmla="*/ 916615 w 3394871"/>
              <a:gd name="csY10" fmla="*/ 19507 h 19507"/>
              <a:gd name="csX11" fmla="*/ 0 w 3394871"/>
              <a:gd name="csY11" fmla="*/ 19507 h 19507"/>
              <a:gd name="csX12" fmla="*/ 0 w 3394871"/>
              <a:gd name="csY12" fmla="*/ 0 h 195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394871" h="19507" fill="none" extrusionOk="0">
                <a:moveTo>
                  <a:pt x="0" y="0"/>
                </a:moveTo>
                <a:cubicBezTo>
                  <a:pt x="211280" y="-27962"/>
                  <a:pt x="532823" y="-25153"/>
                  <a:pt x="678974" y="0"/>
                </a:cubicBezTo>
                <a:cubicBezTo>
                  <a:pt x="825125" y="25153"/>
                  <a:pt x="1039340" y="9388"/>
                  <a:pt x="1357948" y="0"/>
                </a:cubicBezTo>
                <a:cubicBezTo>
                  <a:pt x="1676556" y="-9388"/>
                  <a:pt x="1714562" y="-14973"/>
                  <a:pt x="2036923" y="0"/>
                </a:cubicBezTo>
                <a:cubicBezTo>
                  <a:pt x="2359284" y="14973"/>
                  <a:pt x="2521774" y="-23467"/>
                  <a:pt x="2647999" y="0"/>
                </a:cubicBezTo>
                <a:cubicBezTo>
                  <a:pt x="2774224" y="23467"/>
                  <a:pt x="3023666" y="-23065"/>
                  <a:pt x="3394871" y="0"/>
                </a:cubicBezTo>
                <a:cubicBezTo>
                  <a:pt x="3395841" y="5802"/>
                  <a:pt x="3394617" y="11839"/>
                  <a:pt x="3394871" y="19507"/>
                </a:cubicBezTo>
                <a:cubicBezTo>
                  <a:pt x="3151755" y="856"/>
                  <a:pt x="3046141" y="13714"/>
                  <a:pt x="2783794" y="19507"/>
                </a:cubicBezTo>
                <a:cubicBezTo>
                  <a:pt x="2521447" y="25300"/>
                  <a:pt x="2386566" y="31676"/>
                  <a:pt x="2206666" y="19507"/>
                </a:cubicBezTo>
                <a:cubicBezTo>
                  <a:pt x="2026766" y="7338"/>
                  <a:pt x="1805006" y="16622"/>
                  <a:pt x="1527692" y="19507"/>
                </a:cubicBezTo>
                <a:cubicBezTo>
                  <a:pt x="1250378" y="22392"/>
                  <a:pt x="1106927" y="39717"/>
                  <a:pt x="916615" y="19507"/>
                </a:cubicBezTo>
                <a:cubicBezTo>
                  <a:pt x="726303" y="-703"/>
                  <a:pt x="194512" y="32432"/>
                  <a:pt x="0" y="19507"/>
                </a:cubicBezTo>
                <a:cubicBezTo>
                  <a:pt x="-251" y="15410"/>
                  <a:pt x="863" y="4025"/>
                  <a:pt x="0" y="0"/>
                </a:cubicBezTo>
                <a:close/>
              </a:path>
              <a:path w="3394871" h="19507" stroke="0" extrusionOk="0">
                <a:moveTo>
                  <a:pt x="0" y="0"/>
                </a:moveTo>
                <a:cubicBezTo>
                  <a:pt x="298967" y="-11920"/>
                  <a:pt x="443785" y="-19177"/>
                  <a:pt x="611077" y="0"/>
                </a:cubicBezTo>
                <a:cubicBezTo>
                  <a:pt x="778369" y="19177"/>
                  <a:pt x="1022734" y="-10773"/>
                  <a:pt x="1188205" y="0"/>
                </a:cubicBezTo>
                <a:cubicBezTo>
                  <a:pt x="1353676" y="10773"/>
                  <a:pt x="1672583" y="-9504"/>
                  <a:pt x="1799282" y="0"/>
                </a:cubicBezTo>
                <a:cubicBezTo>
                  <a:pt x="1925981" y="9504"/>
                  <a:pt x="2342093" y="-10868"/>
                  <a:pt x="2478256" y="0"/>
                </a:cubicBezTo>
                <a:cubicBezTo>
                  <a:pt x="2614419" y="10868"/>
                  <a:pt x="2949761" y="45398"/>
                  <a:pt x="3394871" y="0"/>
                </a:cubicBezTo>
                <a:cubicBezTo>
                  <a:pt x="3394988" y="9109"/>
                  <a:pt x="3394669" y="15216"/>
                  <a:pt x="3394871" y="19507"/>
                </a:cubicBezTo>
                <a:cubicBezTo>
                  <a:pt x="3166066" y="39949"/>
                  <a:pt x="2965751" y="47711"/>
                  <a:pt x="2715897" y="19507"/>
                </a:cubicBezTo>
                <a:cubicBezTo>
                  <a:pt x="2466043" y="-8697"/>
                  <a:pt x="2143823" y="13026"/>
                  <a:pt x="1969025" y="19507"/>
                </a:cubicBezTo>
                <a:cubicBezTo>
                  <a:pt x="1794227" y="25988"/>
                  <a:pt x="1513259" y="-8916"/>
                  <a:pt x="1391897" y="19507"/>
                </a:cubicBezTo>
                <a:cubicBezTo>
                  <a:pt x="1270535" y="47930"/>
                  <a:pt x="1005915" y="-7485"/>
                  <a:pt x="645025" y="19507"/>
                </a:cubicBezTo>
                <a:cubicBezTo>
                  <a:pt x="284135" y="46499"/>
                  <a:pt x="318804" y="50887"/>
                  <a:pt x="0" y="19507"/>
                </a:cubicBezTo>
                <a:cubicBezTo>
                  <a:pt x="561" y="10187"/>
                  <a:pt x="-770" y="40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EC63D-79D5-A832-ED6E-F86A93D8C8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64" y="2887065"/>
            <a:ext cx="5515660" cy="3716122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>
              <a:lnSpc>
                <a:spcPct val="90000"/>
              </a:lnSpc>
              <a:spcBef>
                <a:spcPts val="2000"/>
              </a:spcBef>
              <a:buNone/>
            </a:pPr>
            <a:r>
              <a:rPr lang="en-US" sz="1400" b="1" dirty="0">
                <a:latin typeface="Montserrat Light" panose="00000400000000000000" pitchFamily="2" charset="0"/>
              </a:rPr>
              <a:t>National Green/Blue Infrastructure Goals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US" sz="1400" dirty="0">
                <a:latin typeface="Montserrat Light" panose="00000400000000000000" pitchFamily="2" charset="0"/>
              </a:rPr>
              <a:t>The strategy aligns with national goals to achieve 40% green and blue urban cover, promoting sustainable city environments.</a:t>
            </a:r>
          </a:p>
          <a:p>
            <a:pPr marL="0" indent="0">
              <a:lnSpc>
                <a:spcPct val="90000"/>
              </a:lnSpc>
              <a:spcBef>
                <a:spcPts val="2000"/>
              </a:spcBef>
              <a:buNone/>
            </a:pPr>
            <a:r>
              <a:rPr lang="en-US" sz="1400" b="1" dirty="0">
                <a:latin typeface="Montserrat Light" panose="00000400000000000000" pitchFamily="2" charset="0"/>
              </a:rPr>
              <a:t>Nature Towns and Cities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US" sz="1400" dirty="0">
                <a:latin typeface="Montserrat Light" panose="00000400000000000000" pitchFamily="2" charset="0"/>
              </a:rPr>
              <a:t>Nottingham’s involvement in the Nature Towns and Cities </a:t>
            </a:r>
            <a:r>
              <a:rPr lang="en-US" sz="1400" dirty="0" err="1">
                <a:latin typeface="Montserrat Light" panose="00000400000000000000" pitchFamily="2" charset="0"/>
              </a:rPr>
              <a:t>programme</a:t>
            </a:r>
            <a:r>
              <a:rPr lang="en-US" sz="1400" dirty="0">
                <a:latin typeface="Montserrat Light" panose="00000400000000000000" pitchFamily="2" charset="0"/>
              </a:rPr>
              <a:t> highlights its role in advancing urban greening, community involvement,  nature recovery and increasing opportunities for enhancing city-wide biodiversity.</a:t>
            </a:r>
          </a:p>
          <a:p>
            <a:pPr marL="0" indent="0">
              <a:lnSpc>
                <a:spcPct val="90000"/>
              </a:lnSpc>
              <a:spcBef>
                <a:spcPts val="2000"/>
              </a:spcBef>
              <a:buNone/>
            </a:pPr>
            <a:r>
              <a:rPr lang="en-US" sz="1400" b="1" dirty="0">
                <a:latin typeface="Montserrat Light" panose="00000400000000000000" pitchFamily="2" charset="0"/>
              </a:rPr>
              <a:t>Regional Collaboration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US" sz="1400" dirty="0">
                <a:latin typeface="Montserrat Light" panose="00000400000000000000" pitchFamily="2" charset="0"/>
              </a:rPr>
              <a:t>Collaboration with regional authorities enhances Nottingham’s influence on policy, funding, and broader environmental objectives such as the Local Plan &amp; Environment Act </a:t>
            </a:r>
          </a:p>
          <a:p>
            <a:pPr marL="0" indent="0">
              <a:lnSpc>
                <a:spcPct val="90000"/>
              </a:lnSpc>
              <a:spcBef>
                <a:spcPts val="2000"/>
              </a:spcBef>
              <a:buNone/>
            </a:pPr>
            <a:r>
              <a:rPr lang="en-US" sz="1400" b="1" dirty="0">
                <a:latin typeface="Montserrat Light" panose="00000400000000000000" pitchFamily="2" charset="0"/>
              </a:rPr>
              <a:t>Broader Environmental Impact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US" sz="1400" dirty="0">
                <a:latin typeface="Montserrat Light" panose="00000400000000000000" pitchFamily="2" charset="0"/>
              </a:rPr>
              <a:t>Local actions contribute to nature recovery, climate resilience, and improved public health, linking local and regional efforts.</a:t>
            </a:r>
          </a:p>
          <a:p>
            <a:pPr indent="-228600">
              <a:lnSpc>
                <a:spcPct val="90000"/>
              </a:lnSpc>
            </a:pPr>
            <a:endParaRPr lang="en-US" sz="1400" dirty="0"/>
          </a:p>
        </p:txBody>
      </p:sp>
      <p:pic>
        <p:nvPicPr>
          <p:cNvPr id="5" name="Content Placeholder 4" descr="Boston - Massachusetts, Massachusetts, Urban Skyline, Building Exterior, Built Structure">
            <a:extLst>
              <a:ext uri="{FF2B5EF4-FFF2-40B4-BE49-F238E27FC236}">
                <a16:creationId xmlns:a16="http://schemas.microsoft.com/office/drawing/2014/main" id="{E4360988-27D9-12CA-01D3-7DA13101D4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30970" b="-2"/>
          <a:stretch>
            <a:fillRect/>
          </a:stretch>
        </p:blipFill>
        <p:spPr>
          <a:xfrm>
            <a:off x="6246467" y="2024056"/>
            <a:ext cx="3211372" cy="296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31621B-9813-682B-84E1-1E4534308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724" y="5562600"/>
            <a:ext cx="3630321" cy="117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05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1161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415E6-B516-293A-4BC5-684A17E2D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351129"/>
            <a:ext cx="5515660" cy="19019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300" dirty="0">
                <a:latin typeface="Montserrat Light" panose="00000400000000000000" pitchFamily="2" charset="0"/>
              </a:rPr>
              <a:t>Community Engagement &amp; Partnerships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161" y="2555443"/>
            <a:ext cx="3394871" cy="19507"/>
          </a:xfrm>
          <a:custGeom>
            <a:avLst/>
            <a:gdLst>
              <a:gd name="csX0" fmla="*/ 0 w 3394871"/>
              <a:gd name="csY0" fmla="*/ 0 h 19507"/>
              <a:gd name="csX1" fmla="*/ 678974 w 3394871"/>
              <a:gd name="csY1" fmla="*/ 0 h 19507"/>
              <a:gd name="csX2" fmla="*/ 1357948 w 3394871"/>
              <a:gd name="csY2" fmla="*/ 0 h 19507"/>
              <a:gd name="csX3" fmla="*/ 2036923 w 3394871"/>
              <a:gd name="csY3" fmla="*/ 0 h 19507"/>
              <a:gd name="csX4" fmla="*/ 2647999 w 3394871"/>
              <a:gd name="csY4" fmla="*/ 0 h 19507"/>
              <a:gd name="csX5" fmla="*/ 3394871 w 3394871"/>
              <a:gd name="csY5" fmla="*/ 0 h 19507"/>
              <a:gd name="csX6" fmla="*/ 3394871 w 3394871"/>
              <a:gd name="csY6" fmla="*/ 19507 h 19507"/>
              <a:gd name="csX7" fmla="*/ 2783794 w 3394871"/>
              <a:gd name="csY7" fmla="*/ 19507 h 19507"/>
              <a:gd name="csX8" fmla="*/ 2206666 w 3394871"/>
              <a:gd name="csY8" fmla="*/ 19507 h 19507"/>
              <a:gd name="csX9" fmla="*/ 1527692 w 3394871"/>
              <a:gd name="csY9" fmla="*/ 19507 h 19507"/>
              <a:gd name="csX10" fmla="*/ 916615 w 3394871"/>
              <a:gd name="csY10" fmla="*/ 19507 h 19507"/>
              <a:gd name="csX11" fmla="*/ 0 w 3394871"/>
              <a:gd name="csY11" fmla="*/ 19507 h 19507"/>
              <a:gd name="csX12" fmla="*/ 0 w 3394871"/>
              <a:gd name="csY12" fmla="*/ 0 h 195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394871" h="19507" fill="none" extrusionOk="0">
                <a:moveTo>
                  <a:pt x="0" y="0"/>
                </a:moveTo>
                <a:cubicBezTo>
                  <a:pt x="211280" y="-27962"/>
                  <a:pt x="532823" y="-25153"/>
                  <a:pt x="678974" y="0"/>
                </a:cubicBezTo>
                <a:cubicBezTo>
                  <a:pt x="825125" y="25153"/>
                  <a:pt x="1039340" y="9388"/>
                  <a:pt x="1357948" y="0"/>
                </a:cubicBezTo>
                <a:cubicBezTo>
                  <a:pt x="1676556" y="-9388"/>
                  <a:pt x="1714562" y="-14973"/>
                  <a:pt x="2036923" y="0"/>
                </a:cubicBezTo>
                <a:cubicBezTo>
                  <a:pt x="2359284" y="14973"/>
                  <a:pt x="2521774" y="-23467"/>
                  <a:pt x="2647999" y="0"/>
                </a:cubicBezTo>
                <a:cubicBezTo>
                  <a:pt x="2774224" y="23467"/>
                  <a:pt x="3023666" y="-23065"/>
                  <a:pt x="3394871" y="0"/>
                </a:cubicBezTo>
                <a:cubicBezTo>
                  <a:pt x="3395841" y="5802"/>
                  <a:pt x="3394617" y="11839"/>
                  <a:pt x="3394871" y="19507"/>
                </a:cubicBezTo>
                <a:cubicBezTo>
                  <a:pt x="3151755" y="856"/>
                  <a:pt x="3046141" y="13714"/>
                  <a:pt x="2783794" y="19507"/>
                </a:cubicBezTo>
                <a:cubicBezTo>
                  <a:pt x="2521447" y="25300"/>
                  <a:pt x="2386566" y="31676"/>
                  <a:pt x="2206666" y="19507"/>
                </a:cubicBezTo>
                <a:cubicBezTo>
                  <a:pt x="2026766" y="7338"/>
                  <a:pt x="1805006" y="16622"/>
                  <a:pt x="1527692" y="19507"/>
                </a:cubicBezTo>
                <a:cubicBezTo>
                  <a:pt x="1250378" y="22392"/>
                  <a:pt x="1106927" y="39717"/>
                  <a:pt x="916615" y="19507"/>
                </a:cubicBezTo>
                <a:cubicBezTo>
                  <a:pt x="726303" y="-703"/>
                  <a:pt x="194512" y="32432"/>
                  <a:pt x="0" y="19507"/>
                </a:cubicBezTo>
                <a:cubicBezTo>
                  <a:pt x="-251" y="15410"/>
                  <a:pt x="863" y="4025"/>
                  <a:pt x="0" y="0"/>
                </a:cubicBezTo>
                <a:close/>
              </a:path>
              <a:path w="3394871" h="19507" stroke="0" extrusionOk="0">
                <a:moveTo>
                  <a:pt x="0" y="0"/>
                </a:moveTo>
                <a:cubicBezTo>
                  <a:pt x="298967" y="-11920"/>
                  <a:pt x="443785" y="-19177"/>
                  <a:pt x="611077" y="0"/>
                </a:cubicBezTo>
                <a:cubicBezTo>
                  <a:pt x="778369" y="19177"/>
                  <a:pt x="1022734" y="-10773"/>
                  <a:pt x="1188205" y="0"/>
                </a:cubicBezTo>
                <a:cubicBezTo>
                  <a:pt x="1353676" y="10773"/>
                  <a:pt x="1672583" y="-9504"/>
                  <a:pt x="1799282" y="0"/>
                </a:cubicBezTo>
                <a:cubicBezTo>
                  <a:pt x="1925981" y="9504"/>
                  <a:pt x="2342093" y="-10868"/>
                  <a:pt x="2478256" y="0"/>
                </a:cubicBezTo>
                <a:cubicBezTo>
                  <a:pt x="2614419" y="10868"/>
                  <a:pt x="2949761" y="45398"/>
                  <a:pt x="3394871" y="0"/>
                </a:cubicBezTo>
                <a:cubicBezTo>
                  <a:pt x="3394988" y="9109"/>
                  <a:pt x="3394669" y="15216"/>
                  <a:pt x="3394871" y="19507"/>
                </a:cubicBezTo>
                <a:cubicBezTo>
                  <a:pt x="3166066" y="39949"/>
                  <a:pt x="2965751" y="47711"/>
                  <a:pt x="2715897" y="19507"/>
                </a:cubicBezTo>
                <a:cubicBezTo>
                  <a:pt x="2466043" y="-8697"/>
                  <a:pt x="2143823" y="13026"/>
                  <a:pt x="1969025" y="19507"/>
                </a:cubicBezTo>
                <a:cubicBezTo>
                  <a:pt x="1794227" y="25988"/>
                  <a:pt x="1513259" y="-8916"/>
                  <a:pt x="1391897" y="19507"/>
                </a:cubicBezTo>
                <a:cubicBezTo>
                  <a:pt x="1270535" y="47930"/>
                  <a:pt x="1005915" y="-7485"/>
                  <a:pt x="645025" y="19507"/>
                </a:cubicBezTo>
                <a:cubicBezTo>
                  <a:pt x="284135" y="46499"/>
                  <a:pt x="318804" y="50887"/>
                  <a:pt x="0" y="19507"/>
                </a:cubicBezTo>
                <a:cubicBezTo>
                  <a:pt x="561" y="10187"/>
                  <a:pt x="-770" y="40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EFE07-D615-E93A-5E41-7B5303BDCC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64" y="2887065"/>
            <a:ext cx="5515660" cy="3716122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spcBef>
                <a:spcPts val="2000"/>
              </a:spcBef>
              <a:buNone/>
            </a:pPr>
            <a:r>
              <a:rPr lang="en-US" sz="1600" b="1" dirty="0">
                <a:latin typeface="Montserrat Light" panose="00000400000000000000" pitchFamily="2" charset="0"/>
              </a:rPr>
              <a:t>Green Guardians Volunteer Impact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US" sz="1600" dirty="0">
                <a:latin typeface="Montserrat Light" panose="00000400000000000000" pitchFamily="2" charset="0"/>
              </a:rPr>
              <a:t>Over 440 volunteers have contributed to over 50,000 trees  planted and habitat creation through the Green Guardians </a:t>
            </a:r>
            <a:r>
              <a:rPr lang="en-US" sz="1600" dirty="0" err="1">
                <a:latin typeface="Montserrat Light" panose="00000400000000000000" pitchFamily="2" charset="0"/>
              </a:rPr>
              <a:t>programme</a:t>
            </a:r>
            <a:r>
              <a:rPr lang="en-US" sz="1600" dirty="0">
                <a:latin typeface="Montserrat Light" panose="00000400000000000000" pitchFamily="2" charset="0"/>
              </a:rPr>
              <a:t>.</a:t>
            </a:r>
          </a:p>
          <a:p>
            <a:pPr marL="0" indent="0">
              <a:lnSpc>
                <a:spcPct val="90000"/>
              </a:lnSpc>
              <a:spcBef>
                <a:spcPts val="2000"/>
              </a:spcBef>
              <a:buNone/>
            </a:pPr>
            <a:r>
              <a:rPr lang="en-US" sz="1600" b="1" dirty="0">
                <a:latin typeface="Montserrat Light" panose="00000400000000000000" pitchFamily="2" charset="0"/>
              </a:rPr>
              <a:t>Friends of Parks &amp; NOSF Collaboration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US" sz="1600" dirty="0">
                <a:latin typeface="Montserrat Light" panose="00000400000000000000" pitchFamily="2" charset="0"/>
              </a:rPr>
              <a:t>Friends of Parks groups co-deliver events and support biodiversity projects, fostering local stewardship and pride.</a:t>
            </a:r>
          </a:p>
          <a:p>
            <a:pPr marL="0" indent="0">
              <a:lnSpc>
                <a:spcPct val="90000"/>
              </a:lnSpc>
              <a:spcBef>
                <a:spcPts val="2000"/>
              </a:spcBef>
              <a:buNone/>
            </a:pPr>
            <a:r>
              <a:rPr lang="en-US" sz="1600" b="1" dirty="0">
                <a:latin typeface="Montserrat Light" panose="00000400000000000000" pitchFamily="2" charset="0"/>
              </a:rPr>
              <a:t>Community Benefits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US" sz="1600" dirty="0">
                <a:latin typeface="Montserrat Light" panose="00000400000000000000" pitchFamily="2" charset="0"/>
              </a:rPr>
              <a:t>These </a:t>
            </a:r>
            <a:r>
              <a:rPr lang="en-US" sz="1600" dirty="0" err="1">
                <a:latin typeface="Montserrat Light" panose="00000400000000000000" pitchFamily="2" charset="0"/>
              </a:rPr>
              <a:t>programmes</a:t>
            </a:r>
            <a:r>
              <a:rPr lang="en-US" sz="1600" dirty="0">
                <a:latin typeface="Montserrat Light" panose="00000400000000000000" pitchFamily="2" charset="0"/>
              </a:rPr>
              <a:t> improve greenspaces, social connections, mental health, and skill development among participants.</a:t>
            </a:r>
          </a:p>
          <a:p>
            <a:pPr marL="0" indent="0">
              <a:lnSpc>
                <a:spcPct val="90000"/>
              </a:lnSpc>
              <a:spcBef>
                <a:spcPts val="2000"/>
              </a:spcBef>
              <a:buNone/>
            </a:pPr>
            <a:r>
              <a:rPr lang="en-US" sz="1600" b="1" dirty="0">
                <a:latin typeface="Montserrat Light" panose="00000400000000000000" pitchFamily="2" charset="0"/>
              </a:rPr>
              <a:t>Sustainable Engagement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US" sz="1600" dirty="0">
                <a:latin typeface="Montserrat Light" panose="00000400000000000000" pitchFamily="2" charset="0"/>
              </a:rPr>
              <a:t>Volunteer involvement ensures projects meet community needs and remain sustainable beyond initial funding.</a:t>
            </a:r>
          </a:p>
          <a:p>
            <a:pPr indent="-228600">
              <a:lnSpc>
                <a:spcPct val="90000"/>
              </a:lnSpc>
            </a:pPr>
            <a:endParaRPr lang="en-US" sz="1600" dirty="0"/>
          </a:p>
        </p:txBody>
      </p:sp>
      <p:pic>
        <p:nvPicPr>
          <p:cNvPr id="7" name="Picture 6" descr="A group of people standing next to a pile of leaves&#10;&#10;AI-generated content may be incorrect.">
            <a:extLst>
              <a:ext uri="{FF2B5EF4-FFF2-40B4-BE49-F238E27FC236}">
                <a16:creationId xmlns:a16="http://schemas.microsoft.com/office/drawing/2014/main" id="{7685BD94-42BA-486B-AD13-753130F54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171" y="351128"/>
            <a:ext cx="2881174" cy="3658634"/>
          </a:xfrm>
          <a:prstGeom prst="rect">
            <a:avLst/>
          </a:prstGeom>
        </p:spPr>
      </p:pic>
      <p:pic>
        <p:nvPicPr>
          <p:cNvPr id="5" name="Content Placeholder 4" descr="People working in a garden">
            <a:extLst>
              <a:ext uri="{FF2B5EF4-FFF2-40B4-BE49-F238E27FC236}">
                <a16:creationId xmlns:a16="http://schemas.microsoft.com/office/drawing/2014/main" id="{00FC3269-E990-61C5-82F4-2FD6A6FF24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6342" r="1381" b="1"/>
          <a:stretch>
            <a:fillRect/>
          </a:stretch>
        </p:blipFill>
        <p:spPr>
          <a:xfrm>
            <a:off x="6836724" y="3584447"/>
            <a:ext cx="2513591" cy="2321357"/>
          </a:xfrm>
          <a:prstGeom prst="rect">
            <a:avLst/>
          </a:prstGeom>
        </p:spPr>
      </p:pic>
      <p:pic>
        <p:nvPicPr>
          <p:cNvPr id="9" name="Picture 8" descr="A green and white logo&#10;&#10;AI-generated content may be incorrect.">
            <a:extLst>
              <a:ext uri="{FF2B5EF4-FFF2-40B4-BE49-F238E27FC236}">
                <a16:creationId xmlns:a16="http://schemas.microsoft.com/office/drawing/2014/main" id="{F57E504D-5570-72D0-F020-0D808A856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554" y="6325061"/>
            <a:ext cx="1445724" cy="760171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B242B956-FA0C-361F-70C3-5FBAE9C3267B}"/>
              </a:ext>
            </a:extLst>
          </p:cNvPr>
          <p:cNvSpPr/>
          <p:nvPr/>
        </p:nvSpPr>
        <p:spPr>
          <a:xfrm>
            <a:off x="7772400" y="6324600"/>
            <a:ext cx="1666579" cy="760171"/>
          </a:xfrm>
          <a:custGeom>
            <a:avLst/>
            <a:gdLst/>
            <a:ahLst/>
            <a:cxnLst/>
            <a:rect l="l" t="t" r="r" b="b"/>
            <a:pathLst>
              <a:path w="1971379" h="920742">
                <a:moveTo>
                  <a:pt x="0" y="0"/>
                </a:moveTo>
                <a:lnTo>
                  <a:pt x="1971379" y="0"/>
                </a:lnTo>
                <a:lnTo>
                  <a:pt x="1971379" y="920741"/>
                </a:lnTo>
                <a:lnTo>
                  <a:pt x="0" y="9207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56" t="-68731" r="-6419" b="-65663"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128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19" y="0"/>
            <a:ext cx="9751161" cy="731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lage of photos of a street">
            <a:extLst>
              <a:ext uri="{FF2B5EF4-FFF2-40B4-BE49-F238E27FC236}">
                <a16:creationId xmlns:a16="http://schemas.microsoft.com/office/drawing/2014/main" id="{5304B50E-9727-C0F2-ADB0-443A7B8A5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403" r="2582" b="2"/>
          <a:stretch>
            <a:fillRect/>
          </a:stretch>
        </p:blipFill>
        <p:spPr>
          <a:xfrm>
            <a:off x="20" y="1367"/>
            <a:ext cx="9753580" cy="7313833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F37A6C9A-7E5B-17BB-9027-0F375275B768}"/>
              </a:ext>
            </a:extLst>
          </p:cNvPr>
          <p:cNvSpPr/>
          <p:nvPr/>
        </p:nvSpPr>
        <p:spPr>
          <a:xfrm>
            <a:off x="7620000" y="6357423"/>
            <a:ext cx="1971379" cy="920742"/>
          </a:xfrm>
          <a:custGeom>
            <a:avLst/>
            <a:gdLst/>
            <a:ahLst/>
            <a:cxnLst/>
            <a:rect l="l" t="t" r="r" b="b"/>
            <a:pathLst>
              <a:path w="1971379" h="920742">
                <a:moveTo>
                  <a:pt x="0" y="0"/>
                </a:moveTo>
                <a:lnTo>
                  <a:pt x="1971379" y="0"/>
                </a:lnTo>
                <a:lnTo>
                  <a:pt x="1971379" y="920741"/>
                </a:lnTo>
                <a:lnTo>
                  <a:pt x="0" y="9207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56" t="-68731" r="-6419" b="-65663"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132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629</Words>
  <Application>Microsoft Office PowerPoint</Application>
  <PresentationFormat>Custom</PresentationFormat>
  <Paragraphs>63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Calibri</vt:lpstr>
      <vt:lpstr>Arial</vt:lpstr>
      <vt:lpstr>Montserrat Classic Bold</vt:lpstr>
      <vt:lpstr>Aptos Black</vt:lpstr>
      <vt:lpstr>Montserrat Light</vt:lpstr>
      <vt:lpstr>ADLaM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Links to National &amp; Regional Frameworks</vt:lpstr>
      <vt:lpstr>Community Engagement &amp; Partnerships</vt:lpstr>
      <vt:lpstr>PowerPoint Presentation</vt:lpstr>
      <vt:lpstr>Strategic Integration &amp;  Wider Links </vt:lpstr>
      <vt:lpstr>Environmental and Climate Benefits</vt:lpstr>
      <vt:lpstr>Health, Wellbeing &amp;  Social Inclusion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15.-4.24 CORE CITIES NOTTS</dc:title>
  <dc:creator>Claire Smith-Harris</dc:creator>
  <cp:lastModifiedBy>Chloe Langley</cp:lastModifiedBy>
  <cp:revision>194</cp:revision>
  <cp:lastPrinted>2026-01-06T10:49:49Z</cp:lastPrinted>
  <dcterms:created xsi:type="dcterms:W3CDTF">2006-08-16T00:00:00Z</dcterms:created>
  <dcterms:modified xsi:type="dcterms:W3CDTF">2026-03-03T07:54:53Z</dcterms:modified>
  <dc:identifier>DAGCArvdLTw</dc:identifier>
</cp:coreProperties>
</file>